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  <p:sldMasterId id="2147483671" r:id="rId2"/>
  </p:sldMasterIdLst>
  <p:notesMasterIdLst>
    <p:notesMasterId r:id="rId11"/>
  </p:notesMasterIdLst>
  <p:handoutMasterIdLst>
    <p:handoutMasterId r:id="rId12"/>
  </p:handoutMasterIdLst>
  <p:sldIdLst>
    <p:sldId id="340" r:id="rId3"/>
    <p:sldId id="349" r:id="rId4"/>
    <p:sldId id="356" r:id="rId5"/>
    <p:sldId id="355" r:id="rId6"/>
    <p:sldId id="351" r:id="rId7"/>
    <p:sldId id="353" r:id="rId8"/>
    <p:sldId id="352" r:id="rId9"/>
    <p:sldId id="354" r:id="rId10"/>
  </p:sldIdLst>
  <p:sldSz cx="9144000" cy="6858000" type="screen4x3"/>
  <p:notesSz cx="7315200" cy="96012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05">
          <p15:clr>
            <a:srgbClr val="A4A3A4"/>
          </p15:clr>
        </p15:guide>
        <p15:guide id="4" pos="2208">
          <p15:clr>
            <a:srgbClr val="A4A3A4"/>
          </p15:clr>
        </p15:guide>
        <p15:guide id="5" orient="horz" pos="2998">
          <p15:clr>
            <a:srgbClr val="A4A3A4"/>
          </p15:clr>
        </p15:guide>
        <p15:guide id="6" orient="horz" pos="3024">
          <p15:clr>
            <a:srgbClr val="A4A3A4"/>
          </p15:clr>
        </p15:guide>
        <p15:guide id="7" pos="2254">
          <p15:clr>
            <a:srgbClr val="A4A3A4"/>
          </p15:clr>
        </p15:guide>
        <p15:guide id="8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0D22"/>
    <a:srgbClr val="33CC33"/>
    <a:srgbClr val="05285B"/>
    <a:srgbClr val="0033CC"/>
    <a:srgbClr val="FF9900"/>
    <a:srgbClr val="663300"/>
    <a:srgbClr val="CCFF33"/>
    <a:srgbClr val="66FF33"/>
    <a:srgbClr val="F8F8F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563" autoAdjust="0"/>
    <p:restoredTop sz="70971" autoAdjust="0"/>
  </p:normalViewPr>
  <p:slideViewPr>
    <p:cSldViewPr>
      <p:cViewPr varScale="1">
        <p:scale>
          <a:sx n="64" d="100"/>
          <a:sy n="64" d="100"/>
        </p:scale>
        <p:origin x="1036" y="3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868" y="72"/>
      </p:cViewPr>
      <p:guideLst>
        <p:guide orient="horz" pos="2880"/>
        <p:guide pos="2160"/>
        <p:guide orient="horz" pos="2905"/>
        <p:guide pos="2208"/>
        <p:guide orient="horz" pos="2998"/>
        <p:guide orient="horz" pos="3024"/>
        <p:guide pos="225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169920" cy="480060"/>
          </a:xfrm>
          <a:prstGeom prst="rect">
            <a:avLst/>
          </a:prstGeom>
        </p:spPr>
        <p:txBody>
          <a:bodyPr vert="horz" lIns="96160" tIns="48080" rIns="96160" bIns="48080" rtlCol="0"/>
          <a:lstStyle>
            <a:lvl1pPr algn="l">
              <a:defRPr sz="1300"/>
            </a:lvl1pPr>
          </a:lstStyle>
          <a:p>
            <a:endParaRPr lang="en-JM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4"/>
            <a:ext cx="3169920" cy="480060"/>
          </a:xfrm>
          <a:prstGeom prst="rect">
            <a:avLst/>
          </a:prstGeom>
        </p:spPr>
        <p:txBody>
          <a:bodyPr vert="horz" lIns="96160" tIns="48080" rIns="96160" bIns="48080" rtlCol="0"/>
          <a:lstStyle>
            <a:lvl1pPr algn="r">
              <a:defRPr sz="1300"/>
            </a:lvl1pPr>
          </a:lstStyle>
          <a:p>
            <a:fld id="{57144BBD-B31C-43C8-A713-FD5AA68DE290}" type="datetimeFigureOut">
              <a:rPr lang="en-JM" smtClean="0"/>
              <a:t>21/7/2020</a:t>
            </a:fld>
            <a:endParaRPr lang="en-JM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160" tIns="48080" rIns="96160" bIns="48080" rtlCol="0" anchor="b"/>
          <a:lstStyle>
            <a:lvl1pPr algn="l">
              <a:defRPr sz="1300"/>
            </a:lvl1pPr>
          </a:lstStyle>
          <a:p>
            <a:endParaRPr lang="en-JM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160" tIns="48080" rIns="96160" bIns="48080" rtlCol="0" anchor="b"/>
          <a:lstStyle>
            <a:lvl1pPr algn="r">
              <a:defRPr sz="1300"/>
            </a:lvl1pPr>
          </a:lstStyle>
          <a:p>
            <a:fld id="{4C2C66A1-8B3B-4F3D-981F-5FDC903655D2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915397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3169920" cy="480060"/>
          </a:xfrm>
          <a:prstGeom prst="rect">
            <a:avLst/>
          </a:prstGeom>
        </p:spPr>
        <p:txBody>
          <a:bodyPr vert="horz" lIns="96160" tIns="48080" rIns="96160" bIns="48080" rtlCol="0"/>
          <a:lstStyle>
            <a:lvl1pPr algn="l">
              <a:defRPr sz="1300"/>
            </a:lvl1pPr>
          </a:lstStyle>
          <a:p>
            <a:endParaRPr lang="en-JM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4"/>
            <a:ext cx="3169920" cy="480060"/>
          </a:xfrm>
          <a:prstGeom prst="rect">
            <a:avLst/>
          </a:prstGeom>
        </p:spPr>
        <p:txBody>
          <a:bodyPr vert="horz" lIns="96160" tIns="48080" rIns="96160" bIns="48080" rtlCol="0"/>
          <a:lstStyle>
            <a:lvl1pPr algn="r">
              <a:defRPr sz="1300"/>
            </a:lvl1pPr>
          </a:lstStyle>
          <a:p>
            <a:fld id="{642850E5-6C1C-4965-AC6C-85B77EEB9833}" type="datetimeFigureOut">
              <a:rPr lang="en-JM" smtClean="0"/>
              <a:t>21/7/2020</a:t>
            </a:fld>
            <a:endParaRPr lang="en-JM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8888" y="722313"/>
            <a:ext cx="4799012" cy="3598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3"/>
            <a:ext cx="5852160" cy="4320540"/>
          </a:xfrm>
          <a:prstGeom prst="rect">
            <a:avLst/>
          </a:prstGeom>
        </p:spPr>
        <p:txBody>
          <a:bodyPr vert="horz" lIns="96160" tIns="48080" rIns="96160" bIns="4808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160" tIns="48080" rIns="96160" bIns="48080" rtlCol="0" anchor="b"/>
          <a:lstStyle>
            <a:lvl1pPr algn="l">
              <a:defRPr sz="1300"/>
            </a:lvl1pPr>
          </a:lstStyle>
          <a:p>
            <a:endParaRPr lang="en-J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160" tIns="48080" rIns="96160" bIns="48080" rtlCol="0" anchor="b"/>
          <a:lstStyle>
            <a:lvl1pPr algn="r">
              <a:defRPr sz="1300"/>
            </a:lvl1pPr>
          </a:lstStyle>
          <a:p>
            <a:fld id="{1FEB8697-BA6E-479C-A934-871A5F93C57C}" type="slidenum">
              <a:rPr lang="en-JM" smtClean="0"/>
              <a:t>‹#›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3957490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B8697-BA6E-479C-A934-871A5F93C57C}" type="slidenum">
              <a:rPr lang="en-JM" smtClean="0"/>
              <a:t>1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4054715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B8697-BA6E-479C-A934-871A5F93C57C}" type="slidenum">
              <a:rPr lang="en-JM" smtClean="0"/>
              <a:t>2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4054715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B8697-BA6E-479C-A934-871A5F93C57C}" type="slidenum">
              <a:rPr lang="en-JM" smtClean="0"/>
              <a:t>3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845151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B8697-BA6E-479C-A934-871A5F93C57C}" type="slidenum">
              <a:rPr lang="en-JM" smtClean="0"/>
              <a:t>4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404138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B8697-BA6E-479C-A934-871A5F93C57C}" type="slidenum">
              <a:rPr lang="en-JM" smtClean="0"/>
              <a:t>5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06724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B8697-BA6E-479C-A934-871A5F93C57C}" type="slidenum">
              <a:rPr lang="en-JM" smtClean="0"/>
              <a:t>6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8719324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B8697-BA6E-479C-A934-871A5F93C57C}" type="slidenum">
              <a:rPr lang="en-JM" smtClean="0"/>
              <a:t>7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2020110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B8697-BA6E-479C-A934-871A5F93C57C}" type="slidenum">
              <a:rPr lang="en-JM" smtClean="0"/>
              <a:t>8</a:t>
            </a:fld>
            <a:endParaRPr lang="en-JM"/>
          </a:p>
        </p:txBody>
      </p:sp>
    </p:spTree>
    <p:extLst>
      <p:ext uri="{BB962C8B-B14F-4D97-AF65-F5344CB8AC3E}">
        <p14:creationId xmlns:p14="http://schemas.microsoft.com/office/powerpoint/2010/main" val="1553879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09600"/>
            <a:ext cx="7772400" cy="2209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895600"/>
            <a:ext cx="6400800" cy="990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JM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457200" y="6340475"/>
            <a:ext cx="861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The Unparalleled Communication and Education Network for Exceptional Lawyers.</a:t>
            </a:r>
            <a:endParaRPr lang="en-JM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CB855C-9A85-4234-A666-2CBBF771454B}" type="slidenum">
              <a:rPr lang="en-JM" smtClean="0"/>
              <a:t>‹#›</a:t>
            </a:fld>
            <a:endParaRPr lang="en-JM"/>
          </a:p>
        </p:txBody>
      </p:sp>
      <p:sp>
        <p:nvSpPr>
          <p:cNvPr id="6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457200" y="6340475"/>
            <a:ext cx="861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The Unparalleled Communication and Education Network for Exceptional Lawyers.</a:t>
            </a:r>
            <a:endParaRPr lang="en-JM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90800" y="2667000"/>
            <a:ext cx="4876800" cy="762000"/>
          </a:xfrm>
        </p:spPr>
        <p:txBody>
          <a:bodyPr>
            <a:normAutofit/>
          </a:bodyPr>
          <a:lstStyle>
            <a:lvl1pPr>
              <a:buNone/>
              <a:defRPr sz="4400">
                <a:solidFill>
                  <a:schemeClr val="bg1"/>
                </a:solidFill>
                <a:latin typeface="PT Sans Narrow" pitchFamily="34" charset="0"/>
              </a:defRPr>
            </a:lvl1pPr>
          </a:lstStyle>
          <a:p>
            <a:pPr lvl="0"/>
            <a:endParaRPr lang="en-JM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2590800" y="3276600"/>
            <a:ext cx="4876800" cy="533400"/>
          </a:xfrm>
        </p:spPr>
        <p:txBody>
          <a:bodyPr>
            <a:normAutofit/>
          </a:bodyPr>
          <a:lstStyle>
            <a:lvl1pPr>
              <a:buNone/>
              <a:defRPr sz="2400">
                <a:solidFill>
                  <a:schemeClr val="bg1"/>
                </a:solidFill>
                <a:latin typeface="PT Sans Narrow" pitchFamily="34" charset="0"/>
              </a:defRPr>
            </a:lvl1pPr>
          </a:lstStyle>
          <a:p>
            <a:pPr lvl="0"/>
            <a:endParaRPr lang="en-JM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5"/>
          </p:nvPr>
        </p:nvSpPr>
        <p:spPr>
          <a:xfrm>
            <a:off x="1295400" y="2667000"/>
            <a:ext cx="1143000" cy="1143000"/>
          </a:xfrm>
          <a:prstGeom prst="ellipse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>
              <a:buFontTx/>
              <a:buNone/>
              <a:defRPr>
                <a:latin typeface="PT Sans Narrow" pitchFamily="34" charset="0"/>
              </a:defRPr>
            </a:lvl1pPr>
          </a:lstStyle>
          <a:p>
            <a:pPr lvl="0"/>
            <a:endParaRPr lang="en-JM"/>
          </a:p>
        </p:txBody>
      </p:sp>
      <p:sp>
        <p:nvSpPr>
          <p:cNvPr id="10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457200" y="6340475"/>
            <a:ext cx="861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The Unparalleled Communication and Education Network for Exceptional Lawyers.</a:t>
            </a:r>
            <a:endParaRPr lang="en-JM"/>
          </a:p>
        </p:txBody>
      </p:sp>
      <p:sp>
        <p:nvSpPr>
          <p:cNvPr id="11" name="Rectangle 10"/>
          <p:cNvSpPr/>
          <p:nvPr userDrawn="1"/>
        </p:nvSpPr>
        <p:spPr>
          <a:xfrm>
            <a:off x="0" y="6246421"/>
            <a:ext cx="6705600" cy="6115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>
              <a:solidFill>
                <a:schemeClr val="accent1"/>
              </a:solidFill>
            </a:endParaRPr>
          </a:p>
        </p:txBody>
      </p:sp>
      <p:sp>
        <p:nvSpPr>
          <p:cNvPr id="12" name="Rectangle 15"/>
          <p:cNvSpPr/>
          <p:nvPr userDrawn="1"/>
        </p:nvSpPr>
        <p:spPr>
          <a:xfrm>
            <a:off x="5895975" y="6246421"/>
            <a:ext cx="3248025" cy="611579"/>
          </a:xfrm>
          <a:custGeom>
            <a:avLst/>
            <a:gdLst>
              <a:gd name="connsiteX0" fmla="*/ 752475 w 3248025"/>
              <a:gd name="connsiteY0" fmla="*/ 0 h 685800"/>
              <a:gd name="connsiteX1" fmla="*/ 3248025 w 3248025"/>
              <a:gd name="connsiteY1" fmla="*/ 0 h 685800"/>
              <a:gd name="connsiteX2" fmla="*/ 3248025 w 3248025"/>
              <a:gd name="connsiteY2" fmla="*/ 685800 h 685800"/>
              <a:gd name="connsiteX3" fmla="*/ 0 w 3248025"/>
              <a:gd name="connsiteY3" fmla="*/ 685800 h 685800"/>
              <a:gd name="connsiteX4" fmla="*/ 752475 w 3248025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8025" h="685800">
                <a:moveTo>
                  <a:pt x="752475" y="0"/>
                </a:moveTo>
                <a:lnTo>
                  <a:pt x="3248025" y="0"/>
                </a:lnTo>
                <a:lnTo>
                  <a:pt x="3248025" y="685800"/>
                </a:lnTo>
                <a:lnTo>
                  <a:pt x="0" y="685800"/>
                </a:lnTo>
                <a:lnTo>
                  <a:pt x="75247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/>
          </a:p>
        </p:txBody>
      </p:sp>
      <p:sp>
        <p:nvSpPr>
          <p:cNvPr id="13" name="Footer Placeholder 13"/>
          <p:cNvSpPr txBox="1"/>
          <p:nvPr userDrawn="1"/>
        </p:nvSpPr>
        <p:spPr>
          <a:xfrm>
            <a:off x="457200" y="6340475"/>
            <a:ext cx="861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50" b="0" kern="120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The Unparalleled Communication and Education Network for Exceptional Lawyers.</a:t>
            </a:r>
            <a:endParaRPr lang="en-JM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7696200" y="6285510"/>
            <a:ext cx="533400" cy="533400"/>
            <a:chOff x="7350331" y="4419600"/>
            <a:chExt cx="533400" cy="533400"/>
          </a:xfrm>
        </p:grpSpPr>
        <p:sp>
          <p:nvSpPr>
            <p:cNvPr id="15" name="Action Button: Custom 14">
              <a:hlinkClick r:id="" action="ppaction://hlinkshowjump?jump=previousslide" highlightClick="1"/>
            </p:cNvPr>
            <p:cNvSpPr/>
            <p:nvPr userDrawn="1"/>
          </p:nvSpPr>
          <p:spPr>
            <a:xfrm>
              <a:off x="7350331" y="4419600"/>
              <a:ext cx="533400" cy="533400"/>
            </a:xfrm>
            <a:prstGeom prst="actionButtonBlank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/>
            </a:p>
          </p:txBody>
        </p:sp>
        <p:sp>
          <p:nvSpPr>
            <p:cNvPr id="16" name="Oval 15"/>
            <p:cNvSpPr/>
            <p:nvPr/>
          </p:nvSpPr>
          <p:spPr>
            <a:xfrm flipH="1">
              <a:off x="7426531" y="4495800"/>
              <a:ext cx="381000" cy="381000"/>
            </a:xfrm>
            <a:prstGeom prst="ellips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>
              <a:off x="7502731" y="4686300"/>
              <a:ext cx="228600" cy="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 userDrawn="1"/>
        </p:nvGrpSpPr>
        <p:grpSpPr>
          <a:xfrm flipH="1">
            <a:off x="8229600" y="6285510"/>
            <a:ext cx="533400" cy="533400"/>
            <a:chOff x="7350331" y="4419600"/>
            <a:chExt cx="533400" cy="533400"/>
          </a:xfrm>
        </p:grpSpPr>
        <p:sp>
          <p:nvSpPr>
            <p:cNvPr id="19" name="Action Button: Custom 18">
              <a:hlinkClick r:id="" action="ppaction://hlinkshowjump?jump=nextslide" highlightClick="1"/>
            </p:cNvPr>
            <p:cNvSpPr/>
            <p:nvPr userDrawn="1"/>
          </p:nvSpPr>
          <p:spPr>
            <a:xfrm>
              <a:off x="7350331" y="4419600"/>
              <a:ext cx="533400" cy="533400"/>
            </a:xfrm>
            <a:prstGeom prst="actionButtonBlank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/>
            </a:p>
          </p:txBody>
        </p:sp>
        <p:sp>
          <p:nvSpPr>
            <p:cNvPr id="20" name="Oval 19"/>
            <p:cNvSpPr/>
            <p:nvPr/>
          </p:nvSpPr>
          <p:spPr>
            <a:xfrm flipH="1">
              <a:off x="7426531" y="4495800"/>
              <a:ext cx="381000" cy="381000"/>
            </a:xfrm>
            <a:prstGeom prst="ellips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JM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H="1">
              <a:off x="7502731" y="4686300"/>
              <a:ext cx="228600" cy="0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E66CA360-8CB0-471B-A6CE-9125277AB5EE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2EA3032-93AE-4A91-B495-0EAAFC812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628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CB855C-9A85-4234-A666-2CBBF771454B}" type="slidenum">
              <a:rPr lang="en-JM" smtClean="0"/>
              <a:t>‹#›</a:t>
            </a:fld>
            <a:endParaRPr lang="en-JM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457200" y="6340475"/>
            <a:ext cx="861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The Unparalleled Communication and Education Network for Exceptional Lawyers.</a:t>
            </a:r>
            <a:endParaRPr lang="en-JM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CB855C-9A85-4234-A666-2CBBF771454B}" type="slidenum">
              <a:rPr lang="en-JM" smtClean="0"/>
              <a:t>‹#›</a:t>
            </a:fld>
            <a:endParaRPr lang="en-JM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457200" y="6340475"/>
            <a:ext cx="861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The Unparalleled Communication and Education Network for Exceptional Lawyers.</a:t>
            </a:r>
            <a:endParaRPr lang="en-JM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90999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190999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CB855C-9A85-4234-A666-2CBBF771454B}" type="slidenum">
              <a:rPr lang="en-JM" smtClean="0"/>
              <a:t>‹#›</a:t>
            </a:fld>
            <a:endParaRPr lang="en-JM"/>
          </a:p>
        </p:txBody>
      </p:sp>
      <p:sp>
        <p:nvSpPr>
          <p:cNvPr id="8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457200" y="6340475"/>
            <a:ext cx="861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The Unparalleled Communication and Education Network for Exceptional Lawyers.</a:t>
            </a:r>
            <a:endParaRPr lang="en-JM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00B0F0"/>
                </a:solidFill>
                <a:latin typeface="PT Sans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9252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00B0F0"/>
                </a:solidFill>
                <a:latin typeface="PT Sans Narrow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9252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CB855C-9A85-4234-A666-2CBBF771454B}" type="slidenum">
              <a:rPr lang="en-JM" smtClean="0"/>
              <a:t>‹#›</a:t>
            </a:fld>
            <a:endParaRPr lang="en-JM"/>
          </a:p>
        </p:txBody>
      </p:sp>
      <p:sp>
        <p:nvSpPr>
          <p:cNvPr id="10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457200" y="6340475"/>
            <a:ext cx="861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The Unparalleled Communication and Education Network for Exceptional Lawyers.</a:t>
            </a:r>
            <a:endParaRPr lang="en-JM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533400" y="1447800"/>
            <a:ext cx="2590800" cy="457200"/>
          </a:xfrm>
        </p:spPr>
        <p:txBody>
          <a:bodyPr>
            <a:noAutofit/>
          </a:bodyPr>
          <a:lstStyle>
            <a:lvl1pPr>
              <a:buNone/>
              <a:defRPr sz="1800" b="1">
                <a:solidFill>
                  <a:srgbClr val="00B0F0"/>
                </a:solidFill>
                <a:latin typeface="PT Sans Narrow" pitchFamily="34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endParaRPr lang="en-JM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33400" y="2057400"/>
            <a:ext cx="2667000" cy="3733800"/>
          </a:xfrm>
        </p:spPr>
        <p:txBody>
          <a:bodyPr>
            <a:normAutofit/>
          </a:bodyPr>
          <a:lstStyle>
            <a:lvl1pPr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JM"/>
          </a:p>
        </p:txBody>
      </p:sp>
      <p:sp>
        <p:nvSpPr>
          <p:cNvPr id="16" name="Content Placeholder 14"/>
          <p:cNvSpPr>
            <a:spLocks noGrp="1"/>
          </p:cNvSpPr>
          <p:nvPr>
            <p:ph sz="quarter" idx="15"/>
          </p:nvPr>
        </p:nvSpPr>
        <p:spPr>
          <a:xfrm>
            <a:off x="3352800" y="2057400"/>
            <a:ext cx="2667000" cy="3733800"/>
          </a:xfrm>
        </p:spPr>
        <p:txBody>
          <a:bodyPr>
            <a:normAutofit/>
          </a:bodyPr>
          <a:lstStyle>
            <a:lvl1pPr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JM"/>
          </a:p>
        </p:txBody>
      </p:sp>
      <p:sp>
        <p:nvSpPr>
          <p:cNvPr id="17" name="Content Placeholder 14"/>
          <p:cNvSpPr>
            <a:spLocks noGrp="1"/>
          </p:cNvSpPr>
          <p:nvPr>
            <p:ph sz="quarter" idx="16"/>
          </p:nvPr>
        </p:nvSpPr>
        <p:spPr>
          <a:xfrm>
            <a:off x="6172200" y="2057400"/>
            <a:ext cx="2667000" cy="3733800"/>
          </a:xfrm>
        </p:spPr>
        <p:txBody>
          <a:bodyPr>
            <a:normAutofit/>
          </a:bodyPr>
          <a:lstStyle>
            <a:lvl1pPr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endParaRPr lang="en-JM"/>
          </a:p>
        </p:txBody>
      </p:sp>
      <p:sp>
        <p:nvSpPr>
          <p:cNvPr id="18" name="Content Placeholder 12"/>
          <p:cNvSpPr>
            <a:spLocks noGrp="1"/>
          </p:cNvSpPr>
          <p:nvPr>
            <p:ph sz="quarter" idx="17"/>
          </p:nvPr>
        </p:nvSpPr>
        <p:spPr>
          <a:xfrm>
            <a:off x="3352800" y="1447800"/>
            <a:ext cx="2590800" cy="457200"/>
          </a:xfrm>
        </p:spPr>
        <p:txBody>
          <a:bodyPr>
            <a:noAutofit/>
          </a:bodyPr>
          <a:lstStyle>
            <a:lvl1pPr>
              <a:buNone/>
              <a:defRPr sz="1800" b="1">
                <a:solidFill>
                  <a:srgbClr val="00B0F0"/>
                </a:solidFill>
                <a:latin typeface="PT Sans Narrow" pitchFamily="34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endParaRPr lang="en-JM"/>
          </a:p>
        </p:txBody>
      </p:sp>
      <p:sp>
        <p:nvSpPr>
          <p:cNvPr id="19" name="Content Placeholder 12"/>
          <p:cNvSpPr>
            <a:spLocks noGrp="1"/>
          </p:cNvSpPr>
          <p:nvPr>
            <p:ph sz="quarter" idx="18"/>
          </p:nvPr>
        </p:nvSpPr>
        <p:spPr>
          <a:xfrm>
            <a:off x="6172200" y="1447800"/>
            <a:ext cx="2590800" cy="457200"/>
          </a:xfrm>
        </p:spPr>
        <p:txBody>
          <a:bodyPr>
            <a:noAutofit/>
          </a:bodyPr>
          <a:lstStyle>
            <a:lvl1pPr>
              <a:buNone/>
              <a:defRPr sz="1800" b="1">
                <a:solidFill>
                  <a:srgbClr val="00B0F0"/>
                </a:solidFill>
                <a:latin typeface="PT Sans Narrow" pitchFamily="34" charset="0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endParaRPr lang="en-JM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F4CB855C-9A85-4234-A666-2CBBF771454B}" type="slidenum">
              <a:rPr lang="en-JM" smtClean="0"/>
              <a:t>‹#›</a:t>
            </a:fld>
            <a:endParaRPr lang="en-JM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457200" y="6340475"/>
            <a:ext cx="7239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The Unparalleled Communication and Education Network for Exceptional Lawyers.</a:t>
            </a:r>
            <a:endParaRPr lang="en-JM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CB855C-9A85-4234-A666-2CBBF771454B}" type="slidenum">
              <a:rPr lang="en-JM" smtClean="0"/>
              <a:t>‹#›</a:t>
            </a:fld>
            <a:endParaRPr lang="en-JM"/>
          </a:p>
        </p:txBody>
      </p:sp>
      <p:sp>
        <p:nvSpPr>
          <p:cNvPr id="6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457200" y="6340475"/>
            <a:ext cx="861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The Unparalleled Communication and Education Network for Exceptional Lawyers.</a:t>
            </a:r>
            <a:endParaRPr lang="en-JM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533400" y="2057400"/>
            <a:ext cx="2438400" cy="3200400"/>
          </a:xfrm>
          <a:ln w="57150" cap="sq">
            <a:solidFill>
              <a:schemeClr val="bg1"/>
            </a:solidFill>
            <a:miter lim="800000"/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JM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3276600" y="2057400"/>
            <a:ext cx="2438400" cy="3200400"/>
          </a:xfrm>
          <a:ln w="57150" cap="sq">
            <a:solidFill>
              <a:schemeClr val="bg1"/>
            </a:solidFill>
            <a:miter lim="800000"/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JM"/>
          </a:p>
        </p:txBody>
      </p:sp>
      <p:sp>
        <p:nvSpPr>
          <p:cNvPr id="23" name="Picture Placeholder 18"/>
          <p:cNvSpPr>
            <a:spLocks noGrp="1"/>
          </p:cNvSpPr>
          <p:nvPr>
            <p:ph type="pic" sz="quarter" idx="16"/>
          </p:nvPr>
        </p:nvSpPr>
        <p:spPr>
          <a:xfrm>
            <a:off x="6019800" y="2057400"/>
            <a:ext cx="2438400" cy="3200400"/>
          </a:xfrm>
          <a:ln w="57150" cap="sq">
            <a:solidFill>
              <a:schemeClr val="bg1"/>
            </a:solidFill>
            <a:miter lim="800000"/>
          </a:ln>
          <a:effectLst>
            <a:outerShdw blurRad="50800" dist="38100" dir="2700000" sx="99000" sy="99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JM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18"/>
          </p:nvPr>
        </p:nvSpPr>
        <p:spPr>
          <a:xfrm>
            <a:off x="609600" y="5257800"/>
            <a:ext cx="2286000" cy="304800"/>
          </a:xfrm>
        </p:spPr>
        <p:txBody>
          <a:bodyPr>
            <a:noAutofit/>
          </a:bodyPr>
          <a:lstStyle>
            <a:lvl1pPr algn="ctr">
              <a:buNone/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  <a:latin typeface="PT Sans Narrow" pitchFamily="34" charset="0"/>
              </a:defRPr>
            </a:lvl1pPr>
          </a:lstStyle>
          <a:p>
            <a:pPr lvl="0"/>
            <a:endParaRPr lang="en-JM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19"/>
          </p:nvPr>
        </p:nvSpPr>
        <p:spPr>
          <a:xfrm>
            <a:off x="3352800" y="5257800"/>
            <a:ext cx="2286000" cy="304800"/>
          </a:xfrm>
        </p:spPr>
        <p:txBody>
          <a:bodyPr>
            <a:noAutofit/>
          </a:bodyPr>
          <a:lstStyle>
            <a:lvl1pPr algn="ctr">
              <a:buNone/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  <a:latin typeface="PT Sans Narrow" pitchFamily="34" charset="0"/>
              </a:defRPr>
            </a:lvl1pPr>
          </a:lstStyle>
          <a:p>
            <a:pPr lvl="0"/>
            <a:endParaRPr lang="en-JM"/>
          </a:p>
        </p:txBody>
      </p:sp>
      <p:sp>
        <p:nvSpPr>
          <p:cNvPr id="31" name="Text Placeholder 24"/>
          <p:cNvSpPr>
            <a:spLocks noGrp="1"/>
          </p:cNvSpPr>
          <p:nvPr>
            <p:ph type="body" sz="quarter" idx="20"/>
          </p:nvPr>
        </p:nvSpPr>
        <p:spPr>
          <a:xfrm>
            <a:off x="6096000" y="5257800"/>
            <a:ext cx="2286000" cy="304800"/>
          </a:xfrm>
        </p:spPr>
        <p:txBody>
          <a:bodyPr>
            <a:noAutofit/>
          </a:bodyPr>
          <a:lstStyle>
            <a:lvl1pPr algn="ctr">
              <a:buNone/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  <a:latin typeface="PT Sans Narrow" pitchFamily="34" charset="0"/>
              </a:defRPr>
            </a:lvl1pPr>
          </a:lstStyle>
          <a:p>
            <a:pPr lvl="0"/>
            <a:endParaRPr lang="en-JM"/>
          </a:p>
        </p:txBody>
      </p:sp>
      <p:sp>
        <p:nvSpPr>
          <p:cNvPr id="34" name="Slide Number Placeholder 3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F4CB855C-9A85-4234-A666-2CBBF771454B}" type="slidenum">
              <a:rPr lang="en-JM" smtClean="0"/>
              <a:t>‹#›</a:t>
            </a:fld>
            <a:endParaRPr lang="en-JM"/>
          </a:p>
        </p:txBody>
      </p:sp>
      <p:sp>
        <p:nvSpPr>
          <p:cNvPr id="12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457200" y="6340475"/>
            <a:ext cx="861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The Unparalleled Communication and Education Network for Exceptional Lawyers.</a:t>
            </a:r>
            <a:endParaRPr lang="en-JM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et The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19" name="Picture Placeholder 18"/>
          <p:cNvSpPr>
            <a:spLocks noGrp="1" noChangeAspect="1"/>
          </p:cNvSpPr>
          <p:nvPr>
            <p:ph type="pic" sz="quarter" idx="13"/>
          </p:nvPr>
        </p:nvSpPr>
        <p:spPr>
          <a:xfrm>
            <a:off x="533400" y="1752600"/>
            <a:ext cx="1716018" cy="1295400"/>
          </a:xfrm>
          <a:ln w="38100" cap="sq">
            <a:solidFill>
              <a:schemeClr val="bg1"/>
            </a:solidFill>
            <a:miter lim="800000"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endParaRPr lang="en-JM"/>
          </a:p>
        </p:txBody>
      </p:sp>
      <p:sp>
        <p:nvSpPr>
          <p:cNvPr id="26" name="Picture Placeholder 18"/>
          <p:cNvSpPr>
            <a:spLocks noGrp="1" noChangeAspect="1"/>
          </p:cNvSpPr>
          <p:nvPr>
            <p:ph type="pic" sz="quarter" idx="16"/>
          </p:nvPr>
        </p:nvSpPr>
        <p:spPr>
          <a:xfrm>
            <a:off x="2667000" y="1752598"/>
            <a:ext cx="1716018" cy="1295400"/>
          </a:xfrm>
          <a:ln w="38100" cap="sq">
            <a:solidFill>
              <a:schemeClr val="bg1"/>
            </a:solidFill>
            <a:miter lim="800000"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endParaRPr lang="en-JM"/>
          </a:p>
        </p:txBody>
      </p:sp>
      <p:sp>
        <p:nvSpPr>
          <p:cNvPr id="28" name="Picture Placeholder 18"/>
          <p:cNvSpPr>
            <a:spLocks noGrp="1" noChangeAspect="1"/>
          </p:cNvSpPr>
          <p:nvPr>
            <p:ph type="pic" sz="quarter" idx="17"/>
          </p:nvPr>
        </p:nvSpPr>
        <p:spPr>
          <a:xfrm>
            <a:off x="4800600" y="1752598"/>
            <a:ext cx="1716018" cy="1295400"/>
          </a:xfrm>
          <a:ln w="38100" cap="sq">
            <a:solidFill>
              <a:schemeClr val="bg1"/>
            </a:solidFill>
            <a:miter lim="800000"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endParaRPr lang="en-JM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9"/>
          </p:nvPr>
        </p:nvSpPr>
        <p:spPr>
          <a:xfrm>
            <a:off x="8077200" y="0"/>
            <a:ext cx="585216" cy="365125"/>
          </a:xfrm>
        </p:spPr>
        <p:txBody>
          <a:bodyPr/>
          <a:lstStyle>
            <a:lvl1pPr algn="r">
              <a:defRPr/>
            </a:lvl1pPr>
          </a:lstStyle>
          <a:p>
            <a:fld id="{F4CB855C-9A85-4234-A666-2CBBF771454B}" type="slidenum">
              <a:rPr lang="en-JM" smtClean="0"/>
              <a:t>‹#›</a:t>
            </a:fld>
            <a:endParaRPr lang="en-JM"/>
          </a:p>
        </p:txBody>
      </p:sp>
      <p:sp>
        <p:nvSpPr>
          <p:cNvPr id="13" name="Picture Placeholder 18"/>
          <p:cNvSpPr>
            <a:spLocks noGrp="1" noChangeAspect="1"/>
          </p:cNvSpPr>
          <p:nvPr>
            <p:ph type="pic" sz="quarter" idx="21"/>
          </p:nvPr>
        </p:nvSpPr>
        <p:spPr>
          <a:xfrm>
            <a:off x="6970782" y="1752598"/>
            <a:ext cx="1716018" cy="1295400"/>
          </a:xfrm>
          <a:ln w="38100" cap="sq">
            <a:solidFill>
              <a:schemeClr val="bg1"/>
            </a:solidFill>
            <a:miter lim="800000"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FontTx/>
              <a:buNone/>
              <a:defRPr sz="1400"/>
            </a:lvl1pPr>
          </a:lstStyle>
          <a:p>
            <a:endParaRPr lang="en-JM"/>
          </a:p>
        </p:txBody>
      </p:sp>
      <p:sp>
        <p:nvSpPr>
          <p:cNvPr id="16" name="Rectangle 15"/>
          <p:cNvSpPr/>
          <p:nvPr userDrawn="1"/>
        </p:nvSpPr>
        <p:spPr>
          <a:xfrm>
            <a:off x="533400" y="3352800"/>
            <a:ext cx="45719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2582863" y="3947340"/>
            <a:ext cx="1744663" cy="1493838"/>
          </a:xfrm>
        </p:spPr>
        <p:txBody>
          <a:bodyPr>
            <a:noAutofit/>
          </a:bodyPr>
          <a:lstStyle>
            <a:lvl1pPr marL="0" indent="0">
              <a:spcBef>
                <a:spcPct val="0"/>
              </a:spcBef>
              <a:buFontTx/>
              <a:buNone/>
              <a:defRPr sz="13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endParaRPr lang="en-JM"/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4716463" y="3962400"/>
            <a:ext cx="1744663" cy="1493838"/>
          </a:xfrm>
        </p:spPr>
        <p:txBody>
          <a:bodyPr>
            <a:noAutofit/>
          </a:bodyPr>
          <a:lstStyle>
            <a:lvl1pPr marL="0" indent="0">
              <a:spcBef>
                <a:spcPct val="0"/>
              </a:spcBef>
              <a:buFontTx/>
              <a:buNone/>
              <a:defRPr sz="13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endParaRPr lang="en-JM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4"/>
          </p:nvPr>
        </p:nvSpPr>
        <p:spPr>
          <a:xfrm>
            <a:off x="6865937" y="3962400"/>
            <a:ext cx="1744663" cy="1493838"/>
          </a:xfrm>
        </p:spPr>
        <p:txBody>
          <a:bodyPr>
            <a:noAutofit/>
          </a:bodyPr>
          <a:lstStyle>
            <a:lvl1pPr marL="0" indent="0">
              <a:spcBef>
                <a:spcPct val="0"/>
              </a:spcBef>
              <a:buFontTx/>
              <a:buNone/>
              <a:defRPr sz="13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endParaRPr lang="en-JM"/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25"/>
          </p:nvPr>
        </p:nvSpPr>
        <p:spPr>
          <a:xfrm>
            <a:off x="465137" y="3962400"/>
            <a:ext cx="1744663" cy="1493838"/>
          </a:xfrm>
        </p:spPr>
        <p:txBody>
          <a:bodyPr>
            <a:noAutofit/>
          </a:bodyPr>
          <a:lstStyle>
            <a:lvl1pPr marL="0" indent="0">
              <a:spcBef>
                <a:spcPct val="0"/>
              </a:spcBef>
              <a:buFontTx/>
              <a:buNone/>
              <a:defRPr sz="13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endParaRPr lang="en-JM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6"/>
          </p:nvPr>
        </p:nvSpPr>
        <p:spPr>
          <a:xfrm>
            <a:off x="579118" y="3306763"/>
            <a:ext cx="1554481" cy="503237"/>
          </a:xfrm>
        </p:spPr>
        <p:txBody>
          <a:bodyPr>
            <a:normAutofit/>
          </a:bodyPr>
          <a:lstStyle>
            <a:lvl1pPr marL="0" indent="0">
              <a:spcBef>
                <a:spcPct val="0"/>
              </a:spcBef>
              <a:buFontTx/>
              <a:buNone/>
              <a:defRPr sz="1400">
                <a:latin typeface="PT Sans Narrow" pitchFamily="34" charset="0"/>
              </a:defRPr>
            </a:lvl1pPr>
            <a:lvl2pPr>
              <a:defRPr>
                <a:latin typeface="PT Sans Narrow" pitchFamily="34" charset="0"/>
              </a:defRPr>
            </a:lvl2pPr>
            <a:lvl3pPr>
              <a:defRPr>
                <a:latin typeface="PT Sans Narrow" pitchFamily="34" charset="0"/>
              </a:defRPr>
            </a:lvl3pPr>
            <a:lvl4pPr>
              <a:defRPr>
                <a:latin typeface="PT Sans Narrow" pitchFamily="34" charset="0"/>
              </a:defRPr>
            </a:lvl4pPr>
            <a:lvl5pPr>
              <a:defRPr>
                <a:latin typeface="PT Sans Narrow" pitchFamily="34" charset="0"/>
              </a:defRPr>
            </a:lvl5pPr>
          </a:lstStyle>
          <a:p>
            <a:pPr lvl="0"/>
            <a:endParaRPr lang="en-JM"/>
          </a:p>
        </p:txBody>
      </p:sp>
      <p:sp>
        <p:nvSpPr>
          <p:cNvPr id="24" name="Rectangle 23"/>
          <p:cNvSpPr/>
          <p:nvPr userDrawn="1"/>
        </p:nvSpPr>
        <p:spPr>
          <a:xfrm>
            <a:off x="2667001" y="3352800"/>
            <a:ext cx="45719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/>
          </a:p>
        </p:txBody>
      </p:sp>
      <p:sp>
        <p:nvSpPr>
          <p:cNvPr id="32" name="Text Placeholder 6"/>
          <p:cNvSpPr>
            <a:spLocks noGrp="1"/>
          </p:cNvSpPr>
          <p:nvPr>
            <p:ph type="body" sz="quarter" idx="27"/>
          </p:nvPr>
        </p:nvSpPr>
        <p:spPr>
          <a:xfrm>
            <a:off x="2712719" y="3306763"/>
            <a:ext cx="1554481" cy="503237"/>
          </a:xfrm>
        </p:spPr>
        <p:txBody>
          <a:bodyPr>
            <a:normAutofit/>
          </a:bodyPr>
          <a:lstStyle>
            <a:lvl1pPr marL="0" indent="0">
              <a:spcBef>
                <a:spcPct val="0"/>
              </a:spcBef>
              <a:buFontTx/>
              <a:buNone/>
              <a:defRPr sz="1400">
                <a:latin typeface="PT Sans Narrow" pitchFamily="34" charset="0"/>
              </a:defRPr>
            </a:lvl1pPr>
            <a:lvl2pPr>
              <a:defRPr>
                <a:latin typeface="PT Sans Narrow" pitchFamily="34" charset="0"/>
              </a:defRPr>
            </a:lvl2pPr>
            <a:lvl3pPr>
              <a:defRPr>
                <a:latin typeface="PT Sans Narrow" pitchFamily="34" charset="0"/>
              </a:defRPr>
            </a:lvl3pPr>
            <a:lvl4pPr>
              <a:defRPr>
                <a:latin typeface="PT Sans Narrow" pitchFamily="34" charset="0"/>
              </a:defRPr>
            </a:lvl4pPr>
            <a:lvl5pPr>
              <a:defRPr>
                <a:latin typeface="PT Sans Narrow" pitchFamily="34" charset="0"/>
              </a:defRPr>
            </a:lvl5pPr>
          </a:lstStyle>
          <a:p>
            <a:pPr lvl="0"/>
            <a:endParaRPr lang="en-JM"/>
          </a:p>
        </p:txBody>
      </p:sp>
      <p:sp>
        <p:nvSpPr>
          <p:cNvPr id="33" name="Rectangle 32"/>
          <p:cNvSpPr/>
          <p:nvPr userDrawn="1"/>
        </p:nvSpPr>
        <p:spPr>
          <a:xfrm>
            <a:off x="4800600" y="3352800"/>
            <a:ext cx="45719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/>
          </a:p>
        </p:txBody>
      </p:sp>
      <p:sp>
        <p:nvSpPr>
          <p:cNvPr id="34" name="Text Placeholder 6"/>
          <p:cNvSpPr>
            <a:spLocks noGrp="1"/>
          </p:cNvSpPr>
          <p:nvPr>
            <p:ph type="body" sz="quarter" idx="28"/>
          </p:nvPr>
        </p:nvSpPr>
        <p:spPr>
          <a:xfrm>
            <a:off x="4846318" y="3306763"/>
            <a:ext cx="1554481" cy="503237"/>
          </a:xfrm>
        </p:spPr>
        <p:txBody>
          <a:bodyPr>
            <a:normAutofit/>
          </a:bodyPr>
          <a:lstStyle>
            <a:lvl1pPr marL="0" indent="0">
              <a:spcBef>
                <a:spcPct val="0"/>
              </a:spcBef>
              <a:buFontTx/>
              <a:buNone/>
              <a:defRPr sz="1400">
                <a:latin typeface="PT Sans Narrow" pitchFamily="34" charset="0"/>
              </a:defRPr>
            </a:lvl1pPr>
            <a:lvl2pPr>
              <a:defRPr>
                <a:latin typeface="PT Sans Narrow" pitchFamily="34" charset="0"/>
              </a:defRPr>
            </a:lvl2pPr>
            <a:lvl3pPr>
              <a:defRPr>
                <a:latin typeface="PT Sans Narrow" pitchFamily="34" charset="0"/>
              </a:defRPr>
            </a:lvl3pPr>
            <a:lvl4pPr>
              <a:defRPr>
                <a:latin typeface="PT Sans Narrow" pitchFamily="34" charset="0"/>
              </a:defRPr>
            </a:lvl4pPr>
            <a:lvl5pPr>
              <a:defRPr>
                <a:latin typeface="PT Sans Narrow" pitchFamily="34" charset="0"/>
              </a:defRPr>
            </a:lvl5pPr>
          </a:lstStyle>
          <a:p>
            <a:pPr lvl="0"/>
            <a:endParaRPr lang="en-JM"/>
          </a:p>
        </p:txBody>
      </p:sp>
      <p:sp>
        <p:nvSpPr>
          <p:cNvPr id="35" name="Rectangle 34"/>
          <p:cNvSpPr/>
          <p:nvPr userDrawn="1"/>
        </p:nvSpPr>
        <p:spPr>
          <a:xfrm>
            <a:off x="6942137" y="3352800"/>
            <a:ext cx="45719" cy="38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/>
          </a:p>
        </p:txBody>
      </p:sp>
      <p:sp>
        <p:nvSpPr>
          <p:cNvPr id="36" name="Text Placeholder 6"/>
          <p:cNvSpPr>
            <a:spLocks noGrp="1"/>
          </p:cNvSpPr>
          <p:nvPr>
            <p:ph type="body" sz="quarter" idx="29"/>
          </p:nvPr>
        </p:nvSpPr>
        <p:spPr>
          <a:xfrm>
            <a:off x="6987855" y="3306763"/>
            <a:ext cx="1554481" cy="503237"/>
          </a:xfrm>
        </p:spPr>
        <p:txBody>
          <a:bodyPr>
            <a:normAutofit/>
          </a:bodyPr>
          <a:lstStyle>
            <a:lvl1pPr marL="0" indent="0">
              <a:spcBef>
                <a:spcPct val="0"/>
              </a:spcBef>
              <a:buFontTx/>
              <a:buNone/>
              <a:defRPr sz="1400">
                <a:latin typeface="PT Sans Narrow" pitchFamily="34" charset="0"/>
              </a:defRPr>
            </a:lvl1pPr>
            <a:lvl2pPr>
              <a:defRPr>
                <a:latin typeface="PT Sans Narrow" pitchFamily="34" charset="0"/>
              </a:defRPr>
            </a:lvl2pPr>
            <a:lvl3pPr>
              <a:defRPr>
                <a:latin typeface="PT Sans Narrow" pitchFamily="34" charset="0"/>
              </a:defRPr>
            </a:lvl3pPr>
            <a:lvl4pPr>
              <a:defRPr>
                <a:latin typeface="PT Sans Narrow" pitchFamily="34" charset="0"/>
              </a:defRPr>
            </a:lvl4pPr>
            <a:lvl5pPr>
              <a:defRPr>
                <a:latin typeface="PT Sans Narrow" pitchFamily="34" charset="0"/>
              </a:defRPr>
            </a:lvl5pPr>
          </a:lstStyle>
          <a:p>
            <a:pPr lvl="0"/>
            <a:endParaRPr lang="en-JM"/>
          </a:p>
        </p:txBody>
      </p:sp>
      <p:sp>
        <p:nvSpPr>
          <p:cNvPr id="23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457200" y="6340475"/>
            <a:ext cx="861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The Unparalleled Communication and Education Network for Exceptional Lawyers.</a:t>
            </a:r>
            <a:endParaRPr lang="en-JM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217335"/>
            <a:ext cx="6705600" cy="640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>
              <a:solidFill>
                <a:schemeClr val="accent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JM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JM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66294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JM"/>
          </a:p>
        </p:txBody>
      </p:sp>
      <p:sp>
        <p:nvSpPr>
          <p:cNvPr id="16" name="Rectangle 15"/>
          <p:cNvSpPr/>
          <p:nvPr userDrawn="1"/>
        </p:nvSpPr>
        <p:spPr>
          <a:xfrm>
            <a:off x="6096000" y="5943600"/>
            <a:ext cx="3048000" cy="914401"/>
          </a:xfrm>
          <a:custGeom>
            <a:avLst/>
            <a:gdLst>
              <a:gd name="connsiteX0" fmla="*/ 752475 w 3248025"/>
              <a:gd name="connsiteY0" fmla="*/ 0 h 685800"/>
              <a:gd name="connsiteX1" fmla="*/ 3248025 w 3248025"/>
              <a:gd name="connsiteY1" fmla="*/ 0 h 685800"/>
              <a:gd name="connsiteX2" fmla="*/ 3248025 w 3248025"/>
              <a:gd name="connsiteY2" fmla="*/ 685800 h 685800"/>
              <a:gd name="connsiteX3" fmla="*/ 0 w 3248025"/>
              <a:gd name="connsiteY3" fmla="*/ 685800 h 685800"/>
              <a:gd name="connsiteX4" fmla="*/ 752475 w 3248025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8025" h="685800">
                <a:moveTo>
                  <a:pt x="752475" y="0"/>
                </a:moveTo>
                <a:lnTo>
                  <a:pt x="3248025" y="0"/>
                </a:lnTo>
                <a:lnTo>
                  <a:pt x="3248025" y="685800"/>
                </a:lnTo>
                <a:lnTo>
                  <a:pt x="0" y="685800"/>
                </a:lnTo>
                <a:lnTo>
                  <a:pt x="75247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0"/>
            <a:ext cx="5852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bg1"/>
                </a:solidFill>
              </a:defRPr>
            </a:lvl1pPr>
          </a:lstStyle>
          <a:p>
            <a:fld id="{F4CB855C-9A85-4234-A666-2CBBF771454B}" type="slidenum">
              <a:rPr lang="en-JM" smtClean="0"/>
              <a:t>‹#›</a:t>
            </a:fld>
            <a:endParaRPr lang="en-JM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>
          <a:xfrm>
            <a:off x="457200" y="6340475"/>
            <a:ext cx="586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The Unparalleled Communication and Education Network for Exceptional Lawyers.</a:t>
            </a:r>
            <a:endParaRPr lang="en-JM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548640" y="1042683"/>
            <a:ext cx="8046720" cy="9144"/>
            <a:chOff x="548640" y="914400"/>
            <a:chExt cx="8046720" cy="9144"/>
          </a:xfrm>
        </p:grpSpPr>
        <p:cxnSp>
          <p:nvCxnSpPr>
            <p:cNvPr id="18" name="Straight Connector 17"/>
            <p:cNvCxnSpPr/>
            <p:nvPr userDrawn="1"/>
          </p:nvCxnSpPr>
          <p:spPr>
            <a:xfrm>
              <a:off x="548640" y="914400"/>
              <a:ext cx="804672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548640" y="923544"/>
              <a:ext cx="8046720" cy="0"/>
            </a:xfrm>
            <a:prstGeom prst="line">
              <a:avLst/>
            </a:prstGeom>
            <a:ln w="127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7" t="32222" r="22680" b="42456"/>
          <a:stretch>
            <a:fillRect/>
          </a:stretch>
        </p:blipFill>
        <p:spPr>
          <a:xfrm>
            <a:off x="7772400" y="6050297"/>
            <a:ext cx="914400" cy="5632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3" r:id="rId6"/>
    <p:sldLayoutId id="2147483654" r:id="rId7"/>
    <p:sldLayoutId id="2147483667" r:id="rId8"/>
    <p:sldLayoutId id="2147483664" r:id="rId9"/>
    <p:sldLayoutId id="2147483655" r:id="rId10"/>
    <p:sldLayoutId id="2147483670" r:id="rId11"/>
  </p:sldLayoutIdLst>
  <p:transition/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2"/>
          </a:solidFill>
          <a:latin typeface="PT Sans Narrow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 userDrawn="1"/>
        </p:nvSpPr>
        <p:spPr>
          <a:xfrm>
            <a:off x="0" y="6246421"/>
            <a:ext cx="6705600" cy="611579"/>
          </a:xfrm>
          <a:prstGeom prst="rect">
            <a:avLst/>
          </a:prstGeom>
          <a:solidFill>
            <a:srgbClr val="02375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JM" sz="1800" b="0" i="0" u="none" strike="noStrike" kern="0" cap="none" spc="0" normalizeH="0" baseline="0" noProof="0">
              <a:ln>
                <a:noFill/>
              </a:ln>
              <a:solidFill>
                <a:srgbClr val="023756"/>
              </a:solidFill>
              <a:effectLst/>
              <a:uLnTx/>
              <a:uFillTx/>
              <a:latin typeface="Gotham"/>
              <a:ea typeface="+mn-ea"/>
              <a:cs typeface="+mn-cs"/>
            </a:endParaRPr>
          </a:p>
        </p:txBody>
      </p:sp>
      <p:sp>
        <p:nvSpPr>
          <p:cNvPr id="30" name="Date Placeholder 8"/>
          <p:cNvSpPr txBox="1"/>
          <p:nvPr userDrawn="1"/>
        </p:nvSpPr>
        <p:spPr>
          <a:xfrm>
            <a:off x="66294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JM">
              <a:solidFill>
                <a:srgbClr val="7F7F7F">
                  <a:tint val="75000"/>
                </a:srgbClr>
              </a:solidFill>
              <a:latin typeface="Gotham"/>
            </a:endParaRPr>
          </a:p>
        </p:txBody>
      </p:sp>
      <p:sp>
        <p:nvSpPr>
          <p:cNvPr id="31" name="Rectangle 15"/>
          <p:cNvSpPr/>
          <p:nvPr userDrawn="1"/>
        </p:nvSpPr>
        <p:spPr>
          <a:xfrm>
            <a:off x="5895975" y="6246421"/>
            <a:ext cx="3248025" cy="611579"/>
          </a:xfrm>
          <a:custGeom>
            <a:avLst/>
            <a:gdLst>
              <a:gd name="connsiteX0" fmla="*/ 752475 w 3248025"/>
              <a:gd name="connsiteY0" fmla="*/ 0 h 685800"/>
              <a:gd name="connsiteX1" fmla="*/ 3248025 w 3248025"/>
              <a:gd name="connsiteY1" fmla="*/ 0 h 685800"/>
              <a:gd name="connsiteX2" fmla="*/ 3248025 w 3248025"/>
              <a:gd name="connsiteY2" fmla="*/ 685800 h 685800"/>
              <a:gd name="connsiteX3" fmla="*/ 0 w 3248025"/>
              <a:gd name="connsiteY3" fmla="*/ 685800 h 685800"/>
              <a:gd name="connsiteX4" fmla="*/ 752475 w 3248025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8025" h="685800">
                <a:moveTo>
                  <a:pt x="752475" y="0"/>
                </a:moveTo>
                <a:lnTo>
                  <a:pt x="3248025" y="0"/>
                </a:lnTo>
                <a:lnTo>
                  <a:pt x="3248025" y="685800"/>
                </a:lnTo>
                <a:lnTo>
                  <a:pt x="0" y="685800"/>
                </a:lnTo>
                <a:lnTo>
                  <a:pt x="752475" y="0"/>
                </a:lnTo>
                <a:close/>
              </a:path>
            </a:pathLst>
          </a:custGeom>
          <a:solidFill>
            <a:srgbClr val="3E4345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JM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otham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05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paul.balanon@bnsf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aroline.Weeks@nscorp.com" TargetMode="External"/><Relationship Id="rId5" Type="http://schemas.openxmlformats.org/officeDocument/2006/relationships/hyperlink" Target="mailto:jsirbak@cozen.com" TargetMode="External"/><Relationship Id="rId4" Type="http://schemas.openxmlformats.org/officeDocument/2006/relationships/hyperlink" Target="mailto:tngarlan@up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 txBox="1"/>
          <p:nvPr/>
        </p:nvSpPr>
        <p:spPr>
          <a:xfrm>
            <a:off x="445261" y="1700180"/>
            <a:ext cx="8068733" cy="91276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accent2"/>
                </a:solidFill>
                <a:latin typeface="PT Sans Narrow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JM" sz="5200" b="1" u="none" strike="noStrike" kern="1200" cap="none" spc="0" normalizeH="0" baseline="0" noProof="0" dirty="0" smtClean="0">
                <a:ln>
                  <a:noFill/>
                </a:ln>
                <a:solidFill>
                  <a:srgbClr val="023756"/>
                </a:solidFill>
                <a:effectLst/>
                <a:uLnTx/>
                <a:uFillTx/>
                <a:latin typeface="PT Sans Narrow"/>
                <a:cs typeface="Arial" pitchFamily="34" charset="0"/>
              </a:rPr>
              <a:t>COVID-19 FRSA and </a:t>
            </a:r>
            <a:r>
              <a:rPr kumimoji="0" lang="en-JM" sz="52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PT Sans Narrow"/>
                <a:cs typeface="Arial" pitchFamily="34" charset="0"/>
              </a:rPr>
              <a:t>Employment Law Panel </a:t>
            </a:r>
            <a:r>
              <a:rPr kumimoji="0" lang="en-JM" sz="5200" b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PT Sans Narrow"/>
                <a:cs typeface="Arial" pitchFamily="34" charset="0"/>
              </a:rPr>
              <a:t> </a:t>
            </a:r>
            <a:endParaRPr kumimoji="0" lang="en-JM" sz="5200" b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PT Sans Narrow"/>
              <a:cs typeface="Arial" pitchFamily="34" charset="0"/>
            </a:endParaRPr>
          </a:p>
        </p:txBody>
      </p:sp>
      <p:cxnSp>
        <p:nvCxnSpPr>
          <p:cNvPr id="25" name="Straight Connector 24"/>
          <p:cNvCxnSpPr/>
          <p:nvPr userDrawn="1"/>
        </p:nvCxnSpPr>
        <p:spPr>
          <a:xfrm>
            <a:off x="762000" y="-1403731"/>
            <a:ext cx="701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243" y="2661146"/>
            <a:ext cx="8053514" cy="243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40" t="16667" r="26544" b="20370"/>
          <a:stretch>
            <a:fillRect/>
          </a:stretch>
        </p:blipFill>
        <p:spPr>
          <a:xfrm>
            <a:off x="6934200" y="350909"/>
            <a:ext cx="1775226" cy="14721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925" y="2860757"/>
            <a:ext cx="5943600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01786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 userDrawn="1"/>
        </p:nvCxnSpPr>
        <p:spPr>
          <a:xfrm>
            <a:off x="762000" y="-1403731"/>
            <a:ext cx="701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0" y="485652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FRSA and COVID-19: Protected Activity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7226"/>
            <a:ext cx="8229600" cy="464581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of COVID-19 as work related injury?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“Good faith” likely more lenient than FRA </a:t>
            </a:r>
            <a:r>
              <a:rPr lang="en-US" sz="20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reportability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standard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Hazardous safety or security condition?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Subjective belief and objective reasonableness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Fear of COVID-19 as protected refusal to work?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Subjective belief and objective reasonableness, plus</a:t>
            </a:r>
          </a:p>
          <a:p>
            <a:pPr lvl="2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reasonable alternative available</a:t>
            </a:r>
          </a:p>
          <a:p>
            <a:pPr lvl="2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Imminent danger of death or serious injury (to whom?)</a:t>
            </a:r>
          </a:p>
          <a:p>
            <a:pPr lvl="2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Notice of intention not to work</a:t>
            </a:r>
          </a:p>
          <a:p>
            <a:pPr marL="400050" lvl="2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100">
                <a:solidFill>
                  <a:srgbClr val="FFFFFF">
                    <a:lumMod val="95000"/>
                  </a:srgbClr>
                </a:solidFill>
                <a:latin typeface="PT Sans Narrow"/>
              </a:rPr>
              <a:t>The Unparalleled Communication and Education Network for Exceptional Lawyers</a:t>
            </a:r>
            <a:endParaRPr lang="en-JM" sz="1100">
              <a:solidFill>
                <a:srgbClr val="FFFFFF">
                  <a:lumMod val="95000"/>
                </a:srgbClr>
              </a:solidFill>
              <a:latin typeface="PT Sans Narrow"/>
            </a:endParaRPr>
          </a:p>
        </p:txBody>
      </p:sp>
    </p:spTree>
    <p:extLst>
      <p:ext uri="{BB962C8B-B14F-4D97-AF65-F5344CB8AC3E}">
        <p14:creationId xmlns:p14="http://schemas.microsoft.com/office/powerpoint/2010/main" val="324967396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 userDrawn="1"/>
        </p:nvCxnSpPr>
        <p:spPr>
          <a:xfrm>
            <a:off x="762000" y="-1403731"/>
            <a:ext cx="701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474" y="298084"/>
            <a:ext cx="8686800" cy="7159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FRSA and COVID-19: </a:t>
            </a:r>
            <a:br>
              <a:rPr lang="en-US" sz="3200" b="1" dirty="0" smtClean="0"/>
            </a:br>
            <a:r>
              <a:rPr lang="en-US" sz="3200" b="1" dirty="0" smtClean="0"/>
              <a:t>Protected Activity Continued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4276"/>
            <a:ext cx="8229600" cy="464581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 am a hazard”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Fear of exposing/endangering others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Theory routinely rejected</a:t>
            </a:r>
          </a:p>
          <a:p>
            <a:pPr lvl="2"/>
            <a:r>
              <a:rPr lang="en-US" sz="20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Stokes v. SEPTA 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(3d Cir. 2016)</a:t>
            </a:r>
          </a:p>
          <a:p>
            <a:pPr lvl="2"/>
            <a:r>
              <a:rPr lang="en-US" sz="20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Lockhart v. LIRR 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(S.D.N.Y. 2017)</a:t>
            </a:r>
          </a:p>
          <a:p>
            <a:pPr lvl="2"/>
            <a:r>
              <a:rPr lang="en-US" sz="20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Henry v. GTW 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(ALJ 2018)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z="20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Cieslicki</a:t>
            </a:r>
            <a:r>
              <a:rPr lang="en-US" sz="20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v. Soo Line 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(ARB June 4, 2020)</a:t>
            </a:r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100">
                <a:solidFill>
                  <a:srgbClr val="FFFFFF">
                    <a:lumMod val="95000"/>
                  </a:srgbClr>
                </a:solidFill>
                <a:latin typeface="PT Sans Narrow"/>
              </a:rPr>
              <a:t>The Unparalleled Communication and Education Network for Exceptional Lawyers</a:t>
            </a:r>
            <a:endParaRPr lang="en-JM" sz="1100">
              <a:solidFill>
                <a:srgbClr val="FFFFFF">
                  <a:lumMod val="95000"/>
                </a:srgbClr>
              </a:solidFill>
              <a:latin typeface="PT Sans Narrow"/>
            </a:endParaRPr>
          </a:p>
        </p:txBody>
      </p:sp>
    </p:spTree>
    <p:extLst>
      <p:ext uri="{BB962C8B-B14F-4D97-AF65-F5344CB8AC3E}">
        <p14:creationId xmlns:p14="http://schemas.microsoft.com/office/powerpoint/2010/main" val="310773245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 userDrawn="1"/>
        </p:nvCxnSpPr>
        <p:spPr>
          <a:xfrm>
            <a:off x="762000" y="-1403731"/>
            <a:ext cx="701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18" y="532544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FRSA and COVID-19: Everything Else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1752"/>
            <a:ext cx="8229600" cy="464581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Contributing Factor – things to watch out for in litigation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Intentional retaliation as a separate element?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Standard: </a:t>
            </a:r>
            <a:r>
              <a:rPr lang="en-US" sz="20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Bostock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but for causation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 good news for now, but November 2020 is fast approaching</a:t>
            </a:r>
          </a:p>
          <a:p>
            <a:pPr lvl="2"/>
            <a:r>
              <a:rPr lang="en-US" sz="20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Thorstenson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Yowell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Acosta</a:t>
            </a:r>
          </a:p>
          <a:p>
            <a:pPr lvl="3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Intentional Retaliation</a:t>
            </a:r>
          </a:p>
          <a:p>
            <a:pPr lvl="3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Inextricably Intertwined</a:t>
            </a:r>
          </a:p>
          <a:p>
            <a:pPr lvl="3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Proximate Cause</a:t>
            </a:r>
          </a:p>
          <a:p>
            <a:pPr lvl="3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Honest Belief</a:t>
            </a:r>
          </a:p>
          <a:p>
            <a:pPr lvl="3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Judgement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Adverse Action, Decision-maker Knowledge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Affirmative Defense and Inextricably Intertwined</a:t>
            </a:r>
          </a:p>
          <a:p>
            <a:pPr marL="400050" lvl="2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100">
                <a:solidFill>
                  <a:srgbClr val="FFFFFF">
                    <a:lumMod val="95000"/>
                  </a:srgbClr>
                </a:solidFill>
                <a:latin typeface="PT Sans Narrow"/>
              </a:rPr>
              <a:t>The Unparalleled Communication and Education Network for Exceptional Lawyers</a:t>
            </a:r>
            <a:endParaRPr lang="en-JM" sz="1100">
              <a:solidFill>
                <a:srgbClr val="FFFFFF">
                  <a:lumMod val="95000"/>
                </a:srgbClr>
              </a:solidFill>
              <a:latin typeface="PT Sans Narrow"/>
            </a:endParaRPr>
          </a:p>
        </p:txBody>
      </p:sp>
    </p:spTree>
    <p:extLst>
      <p:ext uri="{BB962C8B-B14F-4D97-AF65-F5344CB8AC3E}">
        <p14:creationId xmlns:p14="http://schemas.microsoft.com/office/powerpoint/2010/main" val="237703486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 userDrawn="1"/>
        </p:nvCxnSpPr>
        <p:spPr>
          <a:xfrm>
            <a:off x="762000" y="-1403731"/>
            <a:ext cx="701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8084"/>
            <a:ext cx="8229600" cy="7159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Americans with Disabilities Act </a:t>
            </a:r>
            <a:br>
              <a:rPr lang="en-US" sz="3200" b="1" dirty="0" smtClean="0"/>
            </a:br>
            <a:r>
              <a:rPr lang="en-US" sz="3200" b="1" dirty="0" smtClean="0"/>
              <a:t>and COVID-19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Employers have been encouraged by the CDC to question their employees regarding travel, exposure, or symptoms related to COVID-19. Employee privacy issues implicated: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 medical records and confidentiality 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Employer disclosure of employee COVID-19 positive test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Daily 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Temperature Screening 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(medical examination)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Employer COVID-19 Testing (permissibility)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Employee requests for accommodations because of COVID-19. 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Underlying health conditions 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Mental Illness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 </a:t>
            </a:r>
          </a:p>
          <a:p>
            <a:pPr marL="457200" lvl="1" indent="-45720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COVID-19 Harassment (Race/National Origin)</a:t>
            </a:r>
          </a:p>
          <a:p>
            <a:pPr marL="400050" lvl="2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100">
                <a:solidFill>
                  <a:srgbClr val="FFFFFF">
                    <a:lumMod val="95000"/>
                  </a:srgbClr>
                </a:solidFill>
                <a:latin typeface="PT Sans Narrow"/>
              </a:rPr>
              <a:t>The Unparalleled Communication and Education Network for Exceptional Lawyers</a:t>
            </a:r>
            <a:endParaRPr lang="en-JM" sz="1100">
              <a:solidFill>
                <a:srgbClr val="FFFFFF">
                  <a:lumMod val="95000"/>
                </a:srgbClr>
              </a:solidFill>
              <a:latin typeface="PT Sans Narrow"/>
            </a:endParaRPr>
          </a:p>
        </p:txBody>
      </p:sp>
    </p:spTree>
    <p:extLst>
      <p:ext uri="{BB962C8B-B14F-4D97-AF65-F5344CB8AC3E}">
        <p14:creationId xmlns:p14="http://schemas.microsoft.com/office/powerpoint/2010/main" val="383378397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 userDrawn="1"/>
        </p:nvCxnSpPr>
        <p:spPr>
          <a:xfrm>
            <a:off x="762000" y="-1403731"/>
            <a:ext cx="701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79931" y="520821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Preemption/Preclusion Issues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0182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CDC guidelines recognizing the heightened vulnerability of older employees have preclusive effect with respect to a claim that older employees were unlawfully treated differently than younger employees, i.e., later return to workplace?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state paid leave laws as applied to rail carriers preempted by federal law?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state and local pandemic response orders preempted by federal law?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 state and local ordinances mandating face covering be preempted by federal law?</a:t>
            </a: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100">
                <a:solidFill>
                  <a:srgbClr val="FFFFFF">
                    <a:lumMod val="95000"/>
                  </a:srgbClr>
                </a:solidFill>
                <a:latin typeface="PT Sans Narrow"/>
              </a:rPr>
              <a:t>The Unparalleled Communication and Education Network for Exceptional Lawyers</a:t>
            </a:r>
            <a:endParaRPr lang="en-JM" sz="1100">
              <a:solidFill>
                <a:srgbClr val="FFFFFF">
                  <a:lumMod val="95000"/>
                </a:srgbClr>
              </a:solidFill>
              <a:latin typeface="PT Sans Narrow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6259440"/>
            <a:ext cx="713352" cy="598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00488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 userDrawn="1"/>
        </p:nvCxnSpPr>
        <p:spPr>
          <a:xfrm>
            <a:off x="762000" y="-1403731"/>
            <a:ext cx="701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56" y="520821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Preemption/Preclusion Issues (cont’d)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Could CDC guidelines recognizing the heightened vulnerability of older employees have preclusive effect with respect to a claim that older employees were unlawfully treated differently than younger employees, i.e., later return to workplace?  </a:t>
            </a:r>
            <a:r>
              <a:rPr lang="en-US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Yes, if an employer can show that an underlying condition satisfies the high burden of creating a direct threat. </a:t>
            </a:r>
            <a:r>
              <a:rPr lang="en-US" sz="2000" dirty="0" smtClean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No, if the exclusion is based on age.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state paid leave laws as applied to rail carriers preempted by federal law?  </a:t>
            </a:r>
            <a:r>
              <a:rPr lang="en-US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Yes, at least in part, because the federal RUIA is the sole source of sickness benefits for covered employees.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state and local pandemic response orders preempted by federal law?  </a:t>
            </a:r>
            <a:r>
              <a:rPr lang="en-US" sz="2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Probably.</a:t>
            </a:r>
          </a:p>
          <a:p>
            <a:pPr lvl="1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 state and local ordinances mandating face covering be preempted by federal law?</a:t>
            </a:r>
          </a:p>
          <a:p>
            <a:pPr marL="400050" lvl="2" indent="0">
              <a:buNone/>
            </a:pPr>
            <a:endParaRPr 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100">
                <a:solidFill>
                  <a:srgbClr val="FFFFFF">
                    <a:lumMod val="95000"/>
                  </a:srgbClr>
                </a:solidFill>
                <a:latin typeface="PT Sans Narrow"/>
              </a:rPr>
              <a:t>The Unparalleled Communication and Education Network for Exceptional Lawyers</a:t>
            </a:r>
            <a:endParaRPr lang="en-JM" sz="1100">
              <a:solidFill>
                <a:srgbClr val="FFFFFF">
                  <a:lumMod val="95000"/>
                </a:srgbClr>
              </a:solidFill>
              <a:latin typeface="PT Sans Narrow"/>
            </a:endParaRPr>
          </a:p>
        </p:txBody>
      </p:sp>
    </p:spTree>
    <p:extLst>
      <p:ext uri="{BB962C8B-B14F-4D97-AF65-F5344CB8AC3E}">
        <p14:creationId xmlns:p14="http://schemas.microsoft.com/office/powerpoint/2010/main" val="424778337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Connector 24"/>
          <p:cNvCxnSpPr/>
          <p:nvPr userDrawn="1"/>
        </p:nvCxnSpPr>
        <p:spPr>
          <a:xfrm>
            <a:off x="762000" y="-1403731"/>
            <a:ext cx="701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b="1" dirty="0" smtClean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2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1100">
                <a:solidFill>
                  <a:srgbClr val="FFFFFF">
                    <a:lumMod val="95000"/>
                  </a:srgbClr>
                </a:solidFill>
                <a:latin typeface="PT Sans Narrow"/>
              </a:rPr>
              <a:t>The Unparalleled Communication and Education Network for Exceptional Lawyers</a:t>
            </a:r>
            <a:endParaRPr lang="en-JM" sz="1100">
              <a:solidFill>
                <a:srgbClr val="FFFFFF">
                  <a:lumMod val="95000"/>
                </a:srgbClr>
              </a:solidFill>
              <a:latin typeface="PT Sans Narrow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9076" y="597877"/>
            <a:ext cx="18308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solidFill>
                  <a:srgbClr val="8D0D22"/>
                </a:solidFill>
                <a:latin typeface="PT Sans Narrow"/>
                <a:cs typeface="Times New Roman" panose="02020603050405020304" pitchFamily="18" charset="0"/>
              </a:rPr>
              <a:t>Questions?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0308" y="1197278"/>
            <a:ext cx="876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 S. Balanon, Esq.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BNSF Railway Company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paul.balanon@bnsf.com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Torriano</a:t>
            </a:r>
            <a:r>
              <a:rPr lang="en-US" sz="2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"Torry" N. Garland, Esq</a:t>
            </a:r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Union Pacific Railroad Company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tngarlan@up.com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Joseph P. Sirbak, Esq.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Cozen O’Connor 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jsirbak@cozen.com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Caroline F. Weeks, Esq.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Norfolk Southern Corporation</a:t>
            </a:r>
          </a:p>
          <a:p>
            <a:pPr algn="ct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Caroline.Weeks@nscorp.com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2360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6299.0"/>
  <p:tag name="AS_RELEASE_DATE" val="2017.08.21"/>
  <p:tag name="AS_TITLE" val="Aspose.Slides for .NET 4.0"/>
  <p:tag name="AS_VERSION" val="17.8"/>
</p:tagLst>
</file>

<file path=ppt/theme/theme1.xml><?xml version="1.0" encoding="utf-8"?>
<a:theme xmlns:a="http://schemas.openxmlformats.org/drawingml/2006/main" name="Office Theme">
  <a:themeElements>
    <a:clrScheme name="NARTC colors">
      <a:dk1>
        <a:srgbClr val="7F7F7F"/>
      </a:dk1>
      <a:lt1>
        <a:srgbClr val="FFFFFF"/>
      </a:lt1>
      <a:dk2>
        <a:srgbClr val="000000"/>
      </a:dk2>
      <a:lt2>
        <a:srgbClr val="FFFFFF"/>
      </a:lt2>
      <a:accent1>
        <a:srgbClr val="023756"/>
      </a:accent1>
      <a:accent2>
        <a:srgbClr val="8D032A"/>
      </a:accent2>
      <a:accent3>
        <a:srgbClr val="3E4345"/>
      </a:accent3>
      <a:accent4>
        <a:srgbClr val="91969B"/>
      </a:accent4>
      <a:accent5>
        <a:srgbClr val="4B5050"/>
      </a:accent5>
      <a:accent6>
        <a:srgbClr val="91969B"/>
      </a:accent6>
      <a:hlink>
        <a:srgbClr val="8D032A"/>
      </a:hlink>
      <a:folHlink>
        <a:srgbClr val="FFC000"/>
      </a:folHlink>
    </a:clrScheme>
    <a:fontScheme name="Custom 1">
      <a:majorFont>
        <a:latin typeface="Gotham"/>
        <a:ea typeface="Arial"/>
        <a:cs typeface="Arial"/>
      </a:majorFont>
      <a:minorFont>
        <a:latin typeface="Gotham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NARTC colors">
      <a:dk1>
        <a:srgbClr val="7F7F7F"/>
      </a:dk1>
      <a:lt1>
        <a:srgbClr val="FFFFFF"/>
      </a:lt1>
      <a:dk2>
        <a:srgbClr val="000000"/>
      </a:dk2>
      <a:lt2>
        <a:srgbClr val="FFFFFF"/>
      </a:lt2>
      <a:accent1>
        <a:srgbClr val="023756"/>
      </a:accent1>
      <a:accent2>
        <a:srgbClr val="8D032A"/>
      </a:accent2>
      <a:accent3>
        <a:srgbClr val="3E4345"/>
      </a:accent3>
      <a:accent4>
        <a:srgbClr val="91969B"/>
      </a:accent4>
      <a:accent5>
        <a:srgbClr val="4B5050"/>
      </a:accent5>
      <a:accent6>
        <a:srgbClr val="91969B"/>
      </a:accent6>
      <a:hlink>
        <a:srgbClr val="8D032A"/>
      </a:hlink>
      <a:folHlink>
        <a:srgbClr val="FFC00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622</Words>
  <Application>Microsoft Office PowerPoint</Application>
  <PresentationFormat>On-screen Show (4:3)</PresentationFormat>
  <Paragraphs>84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Gotham</vt:lpstr>
      <vt:lpstr>PT Sans Narrow</vt:lpstr>
      <vt:lpstr>Times New Roman</vt:lpstr>
      <vt:lpstr>Office Theme</vt:lpstr>
      <vt:lpstr>Custom Design</vt:lpstr>
      <vt:lpstr>PowerPoint Presentation</vt:lpstr>
      <vt:lpstr>FRSA and COVID-19: Protected Activity</vt:lpstr>
      <vt:lpstr>FRSA and COVID-19:  Protected Activity Continued</vt:lpstr>
      <vt:lpstr>FRSA and COVID-19: Everything Else</vt:lpstr>
      <vt:lpstr>Americans with Disabilities Act  and COVID-19</vt:lpstr>
      <vt:lpstr>Preemption/Preclusion Issues</vt:lpstr>
      <vt:lpstr>Preemption/Preclusion Issues (cont’d)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1601-01-01T00:00:00Z</cp:lastPrinted>
  <dcterms:created xsi:type="dcterms:W3CDTF">1601-01-01T00:00:00Z</dcterms:created>
  <dcterms:modified xsi:type="dcterms:W3CDTF">2020-07-21T15:12:54Z</dcterms:modified>
</cp:coreProperties>
</file>